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1"/>
  </p:notesMasterIdLst>
  <p:sldIdLst>
    <p:sldId id="256" r:id="rId2"/>
    <p:sldId id="279" r:id="rId3"/>
    <p:sldId id="257" r:id="rId4"/>
    <p:sldId id="258" r:id="rId5"/>
    <p:sldId id="269" r:id="rId6"/>
    <p:sldId id="270" r:id="rId7"/>
    <p:sldId id="259" r:id="rId8"/>
    <p:sldId id="260" r:id="rId9"/>
    <p:sldId id="272" r:id="rId10"/>
    <p:sldId id="273" r:id="rId11"/>
    <p:sldId id="274" r:id="rId12"/>
    <p:sldId id="275" r:id="rId13"/>
    <p:sldId id="261" r:id="rId14"/>
    <p:sldId id="276" r:id="rId15"/>
    <p:sldId id="277" r:id="rId16"/>
    <p:sldId id="264" r:id="rId17"/>
    <p:sldId id="278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les Gapcynski" initials="MG" lastIdx="1" clrIdx="0">
    <p:extLst>
      <p:ext uri="{19B8F6BF-5375-455C-9EA6-DF929625EA0E}">
        <p15:presenceInfo xmlns:p15="http://schemas.microsoft.com/office/powerpoint/2012/main" userId="2e63d2e8d1f717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ECF9"/>
    <a:srgbClr val="EAF6FC"/>
    <a:srgbClr val="CAE3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28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493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EAC013-89FF-4B0F-9FA3-A4B3C48275A1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D0525-2B7B-4EF7-8C8A-5D2334AB8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59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D0525-2B7B-4EF7-8C8A-5D2334AB85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764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D0525-2B7B-4EF7-8C8A-5D2334AB85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07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D0525-2B7B-4EF7-8C8A-5D2334AB85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14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D0525-2B7B-4EF7-8C8A-5D2334AB85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06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D0525-2B7B-4EF7-8C8A-5D2334AB85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73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D0525-2B7B-4EF7-8C8A-5D2334AB85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19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D0525-2B7B-4EF7-8C8A-5D2334AB85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5986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D0525-2B7B-4EF7-8C8A-5D2334AB85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7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D0525-2B7B-4EF7-8C8A-5D2334AB85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62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D0525-2B7B-4EF7-8C8A-5D2334AB85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26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D0525-2B7B-4EF7-8C8A-5D2334AB85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3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D0525-2B7B-4EF7-8C8A-5D2334AB85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76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D0525-2B7B-4EF7-8C8A-5D2334AB85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37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D0525-2B7B-4EF7-8C8A-5D2334AB85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57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D0525-2B7B-4EF7-8C8A-5D2334AB85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16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D0525-2B7B-4EF7-8C8A-5D2334AB85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963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D0525-2B7B-4EF7-8C8A-5D2334AB85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24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CD0525-2B7B-4EF7-8C8A-5D2334AB85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15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1964A-154D-440C-A845-87FFC908103B}" type="datetime1">
              <a:rPr lang="en-US" smtClean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ED775-09DD-4FA8-A68E-345B752633F5}" type="datetime1">
              <a:rPr lang="en-US" smtClean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EAD0D4-AB9E-464E-A51A-57EFD48BEEFA}" type="datetime1">
              <a:rPr lang="en-US" smtClean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2F878-D39D-4106-BBB1-649265C394A3}" type="datetime1">
              <a:rPr lang="en-US" smtClean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FBF4-24D7-462D-BE0C-07F07D1F6D7D}" type="datetime1">
              <a:rPr lang="en-US" smtClean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7C94-9FDE-4BB9-BCDE-785CF4358B95}" type="datetime1">
              <a:rPr lang="en-US" smtClean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A534-E248-4EB3-A6EB-42D38A8E6649}" type="datetime1">
              <a:rPr lang="en-US" smtClean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03781-2850-442E-AFB5-6EBDD729EDD9}" type="datetime1">
              <a:rPr lang="en-US" smtClean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38DD-5594-4CD9-80A8-BF4BE18398C6}" type="datetime1">
              <a:rPr lang="en-US" smtClean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410C-BA21-4E11-8F57-A5E5D0401ED7}" type="datetime1">
              <a:rPr lang="en-US" smtClean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9D131-E2A1-4FE2-AA95-8AF0CA31C589}" type="datetime1">
              <a:rPr lang="en-US" smtClean="0"/>
              <a:t>12/10/2018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2634A-0489-4D9E-BB88-E41563D803A5}" type="datetime1">
              <a:rPr lang="en-US" smtClean="0"/>
              <a:t>12/10/2018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6D07E-25AF-48F6-821C-14DEC450FBCE}" type="datetime1">
              <a:rPr lang="en-US" smtClean="0"/>
              <a:t>12/10/2018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1E1EC-3124-4C6D-808F-E5D98B911D3F}" type="datetime1">
              <a:rPr lang="en-US" smtClean="0"/>
              <a:t>12/10/2018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16F9F-685A-4050-BE81-746C911C9668}" type="datetime1">
              <a:rPr lang="en-US" smtClean="0"/>
              <a:t>12/10/2018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A7004-87B7-400B-A36C-32E21294663F}" type="datetime1">
              <a:rPr lang="en-US" smtClean="0"/>
              <a:t>12/10/2018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6ED9E-D04B-411C-8F3D-4F4924A501D8}" type="datetime1">
              <a:rPr lang="en-US" smtClean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jpe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jpe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jpe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jpe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52AB5-EE04-4DA7-AA84-A4BCD5646C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Edge Detection on the CPU and GPU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F585C-4254-4BD2-8EF4-402036A219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EN605.617.FA – Introduction to GPU Programming</a:t>
            </a:r>
          </a:p>
          <a:p>
            <a:r>
              <a:rPr lang="en-US" dirty="0"/>
              <a:t>Miles Gapcynski</a:t>
            </a:r>
          </a:p>
          <a:p>
            <a:r>
              <a:rPr lang="en-US" dirty="0"/>
              <a:t>12/10/2018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E6BFB28-BE6B-41B3-B4CD-22E1F872BF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22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5"/>
    </mc:Choice>
    <mc:Fallback>
      <p:transition spd="slow" advTm="5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C5CE3FB-B758-4DB2-82E4-DE84BD35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Implementation - GPU Approach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DF86BE-E389-425F-A026-F48DEB5CB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Copy image and gradient operators to GPU</a:t>
            </a:r>
          </a:p>
          <a:p>
            <a:r>
              <a:rPr lang="en-US" dirty="0"/>
              <a:t>Decompose image data into grid of blocks</a:t>
            </a:r>
          </a:p>
          <a:p>
            <a:pPr lvl="1"/>
            <a:r>
              <a:rPr lang="en-US" dirty="0"/>
              <a:t>Created 2D grid made up of 16x16 blocks</a:t>
            </a:r>
          </a:p>
          <a:p>
            <a:r>
              <a:rPr lang="en-US" dirty="0"/>
              <a:t>Execute kernel</a:t>
            </a:r>
          </a:p>
          <a:p>
            <a:pPr lvl="1"/>
            <a:r>
              <a:rPr lang="en-US" dirty="0"/>
              <a:t>Utilized same convolution method as CPU</a:t>
            </a:r>
          </a:p>
          <a:p>
            <a:pPr lvl="1"/>
            <a:r>
              <a:rPr lang="en-US" dirty="0"/>
              <a:t>Created global and shared memory kernels for additional comparison</a:t>
            </a:r>
          </a:p>
          <a:p>
            <a:r>
              <a:rPr lang="en-US" dirty="0"/>
              <a:t>Copy image data back to host</a:t>
            </a:r>
          </a:p>
          <a:p>
            <a:r>
              <a:rPr lang="en-US" dirty="0"/>
              <a:t>Repeat for all three gradient operators, and global/shared memory kernels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6AFEE9-74DA-4A35-B09B-8468E1629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07EAA-7F3D-4F28-BD35-5ED2D0BD38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389" y="2160589"/>
            <a:ext cx="2134274" cy="16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3AAECD-5344-4EFE-A523-9150E2204D9A}"/>
              </a:ext>
            </a:extLst>
          </p:cNvPr>
          <p:cNvSpPr/>
          <p:nvPr/>
        </p:nvSpPr>
        <p:spPr>
          <a:xfrm>
            <a:off x="6456389" y="2160589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38F5D2-0EF9-4D0C-BDF0-A4D0E3ECBC01}"/>
              </a:ext>
            </a:extLst>
          </p:cNvPr>
          <p:cNvSpPr/>
          <p:nvPr/>
        </p:nvSpPr>
        <p:spPr>
          <a:xfrm>
            <a:off x="6871263" y="2160589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F5C2D5-CDD7-4B45-8F2C-B6DDDA6BE14B}"/>
              </a:ext>
            </a:extLst>
          </p:cNvPr>
          <p:cNvSpPr/>
          <p:nvPr/>
        </p:nvSpPr>
        <p:spPr>
          <a:xfrm>
            <a:off x="7286137" y="2160589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182E18-154C-462F-B702-F556A1577D7E}"/>
              </a:ext>
            </a:extLst>
          </p:cNvPr>
          <p:cNvSpPr/>
          <p:nvPr/>
        </p:nvSpPr>
        <p:spPr>
          <a:xfrm>
            <a:off x="7701011" y="2160589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D1DBE2-9EA6-4ACF-ADE6-4BCDD14F1373}"/>
              </a:ext>
            </a:extLst>
          </p:cNvPr>
          <p:cNvSpPr/>
          <p:nvPr/>
        </p:nvSpPr>
        <p:spPr>
          <a:xfrm>
            <a:off x="8115885" y="2160588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F41476-830C-4DD7-98F0-C1B86508B0AC}"/>
              </a:ext>
            </a:extLst>
          </p:cNvPr>
          <p:cNvSpPr/>
          <p:nvPr/>
        </p:nvSpPr>
        <p:spPr>
          <a:xfrm>
            <a:off x="8530759" y="2160588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B36C78-1E9A-4002-88CA-0EB2037FDE77}"/>
              </a:ext>
            </a:extLst>
          </p:cNvPr>
          <p:cNvSpPr/>
          <p:nvPr/>
        </p:nvSpPr>
        <p:spPr>
          <a:xfrm>
            <a:off x="6456389" y="2520407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1AB0C1-EE8B-4E48-A43C-100AA7F44D33}"/>
              </a:ext>
            </a:extLst>
          </p:cNvPr>
          <p:cNvSpPr/>
          <p:nvPr/>
        </p:nvSpPr>
        <p:spPr>
          <a:xfrm>
            <a:off x="6871263" y="2520407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796E3-6464-46CC-ABC6-61CCEC5E93BE}"/>
              </a:ext>
            </a:extLst>
          </p:cNvPr>
          <p:cNvSpPr/>
          <p:nvPr/>
        </p:nvSpPr>
        <p:spPr>
          <a:xfrm>
            <a:off x="7286137" y="2520407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46B7B7-769C-4B9C-B551-6DA8A6A236B6}"/>
              </a:ext>
            </a:extLst>
          </p:cNvPr>
          <p:cNvSpPr/>
          <p:nvPr/>
        </p:nvSpPr>
        <p:spPr>
          <a:xfrm>
            <a:off x="7701011" y="2520407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D95386-4281-434A-A25F-80C866EDAD33}"/>
              </a:ext>
            </a:extLst>
          </p:cNvPr>
          <p:cNvSpPr/>
          <p:nvPr/>
        </p:nvSpPr>
        <p:spPr>
          <a:xfrm>
            <a:off x="8115885" y="2520406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1AD790-9C06-4FA2-B845-5BC5C1F2CEA9}"/>
              </a:ext>
            </a:extLst>
          </p:cNvPr>
          <p:cNvSpPr/>
          <p:nvPr/>
        </p:nvSpPr>
        <p:spPr>
          <a:xfrm>
            <a:off x="8530759" y="2520406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7731DC-4444-480A-A28C-FDA4AA858316}"/>
              </a:ext>
            </a:extLst>
          </p:cNvPr>
          <p:cNvSpPr/>
          <p:nvPr/>
        </p:nvSpPr>
        <p:spPr>
          <a:xfrm>
            <a:off x="6456389" y="2880433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544594-260A-4B4F-8073-03CF4606F4B0}"/>
              </a:ext>
            </a:extLst>
          </p:cNvPr>
          <p:cNvSpPr/>
          <p:nvPr/>
        </p:nvSpPr>
        <p:spPr>
          <a:xfrm>
            <a:off x="6871263" y="2880433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A254FA-2817-4577-8EE3-315F9D721FDF}"/>
              </a:ext>
            </a:extLst>
          </p:cNvPr>
          <p:cNvSpPr/>
          <p:nvPr/>
        </p:nvSpPr>
        <p:spPr>
          <a:xfrm>
            <a:off x="7286137" y="2880433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0A7086-F098-49E8-B792-559A1E4BF6F2}"/>
              </a:ext>
            </a:extLst>
          </p:cNvPr>
          <p:cNvSpPr/>
          <p:nvPr/>
        </p:nvSpPr>
        <p:spPr>
          <a:xfrm>
            <a:off x="7701011" y="2880433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323E19-B342-4D8F-80A1-25422E1C5361}"/>
              </a:ext>
            </a:extLst>
          </p:cNvPr>
          <p:cNvSpPr/>
          <p:nvPr/>
        </p:nvSpPr>
        <p:spPr>
          <a:xfrm>
            <a:off x="8115885" y="2880432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A8FC19-6683-4BFC-A937-82D186F40B54}"/>
              </a:ext>
            </a:extLst>
          </p:cNvPr>
          <p:cNvSpPr/>
          <p:nvPr/>
        </p:nvSpPr>
        <p:spPr>
          <a:xfrm>
            <a:off x="8530759" y="2880432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378CC4-9C54-4EFD-A973-B2558F77C83D}"/>
              </a:ext>
            </a:extLst>
          </p:cNvPr>
          <p:cNvSpPr/>
          <p:nvPr/>
        </p:nvSpPr>
        <p:spPr>
          <a:xfrm>
            <a:off x="6456389" y="3241226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F800D6-74C0-41C9-BFE2-89A96110F64A}"/>
              </a:ext>
            </a:extLst>
          </p:cNvPr>
          <p:cNvSpPr/>
          <p:nvPr/>
        </p:nvSpPr>
        <p:spPr>
          <a:xfrm>
            <a:off x="6871263" y="3241226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81ACB1-15AE-489B-B707-F9E216112215}"/>
              </a:ext>
            </a:extLst>
          </p:cNvPr>
          <p:cNvSpPr/>
          <p:nvPr/>
        </p:nvSpPr>
        <p:spPr>
          <a:xfrm>
            <a:off x="7286137" y="3241226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3E8416-CF2C-412B-B712-6CCA9E9E8D0F}"/>
              </a:ext>
            </a:extLst>
          </p:cNvPr>
          <p:cNvSpPr/>
          <p:nvPr/>
        </p:nvSpPr>
        <p:spPr>
          <a:xfrm>
            <a:off x="7701011" y="3241226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0056CE-D70F-47D8-9C5E-09041754F7FD}"/>
              </a:ext>
            </a:extLst>
          </p:cNvPr>
          <p:cNvSpPr/>
          <p:nvPr/>
        </p:nvSpPr>
        <p:spPr>
          <a:xfrm>
            <a:off x="8115885" y="3241225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A5B0C4-028F-4406-882B-56A7E629A142}"/>
              </a:ext>
            </a:extLst>
          </p:cNvPr>
          <p:cNvSpPr/>
          <p:nvPr/>
        </p:nvSpPr>
        <p:spPr>
          <a:xfrm>
            <a:off x="8530759" y="3241225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39DD4C-ADD9-434B-BC90-FE9317A125E9}"/>
              </a:ext>
            </a:extLst>
          </p:cNvPr>
          <p:cNvSpPr/>
          <p:nvPr/>
        </p:nvSpPr>
        <p:spPr>
          <a:xfrm>
            <a:off x="6456389" y="3601253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5D4B73-5AE6-4B86-9F5C-ED264C0E6A30}"/>
              </a:ext>
            </a:extLst>
          </p:cNvPr>
          <p:cNvSpPr/>
          <p:nvPr/>
        </p:nvSpPr>
        <p:spPr>
          <a:xfrm>
            <a:off x="6871263" y="3601253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9E640C9-9F92-4A8E-9402-6518B14FF050}"/>
              </a:ext>
            </a:extLst>
          </p:cNvPr>
          <p:cNvSpPr/>
          <p:nvPr/>
        </p:nvSpPr>
        <p:spPr>
          <a:xfrm>
            <a:off x="7286137" y="3601253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F33261-1705-44F4-B179-30C0E320D613}"/>
              </a:ext>
            </a:extLst>
          </p:cNvPr>
          <p:cNvSpPr/>
          <p:nvPr/>
        </p:nvSpPr>
        <p:spPr>
          <a:xfrm>
            <a:off x="7701011" y="3601253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2D4205-4888-4CFA-83C3-4CCD199776AC}"/>
              </a:ext>
            </a:extLst>
          </p:cNvPr>
          <p:cNvSpPr/>
          <p:nvPr/>
        </p:nvSpPr>
        <p:spPr>
          <a:xfrm>
            <a:off x="8115885" y="3601252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D86B13-ECD0-44C6-89DA-2BF39447A41D}"/>
              </a:ext>
            </a:extLst>
          </p:cNvPr>
          <p:cNvSpPr/>
          <p:nvPr/>
        </p:nvSpPr>
        <p:spPr>
          <a:xfrm>
            <a:off x="8530759" y="3601252"/>
            <a:ext cx="414874" cy="3600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Audio 45">
            <a:hlinkClick r:id="" action="ppaction://media"/>
            <a:extLst>
              <a:ext uri="{FF2B5EF4-FFF2-40B4-BE49-F238E27FC236}">
                <a16:creationId xmlns:a16="http://schemas.microsoft.com/office/drawing/2014/main" id="{2F1E58CC-E7FD-4DCC-A8E5-2D50DCA70C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4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321"/>
    </mc:Choice>
    <mc:Fallback>
      <p:transition spd="slow" advTm="122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C5CE3FB-B758-4DB2-82E4-DE84BD35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Implementation - HSV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DF86BE-E389-425F-A026-F48DEB5CB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Found other color models during research</a:t>
            </a:r>
          </a:p>
          <a:p>
            <a:pPr lvl="1"/>
            <a:r>
              <a:rPr lang="en-US" dirty="0"/>
              <a:t>Color data represented in ways besides RGB model</a:t>
            </a:r>
          </a:p>
          <a:p>
            <a:r>
              <a:rPr lang="en-US" dirty="0"/>
              <a:t>Chose to implement Hue, Saturation, and Value (HSV) color model</a:t>
            </a:r>
          </a:p>
          <a:p>
            <a:pPr lvl="1"/>
            <a:r>
              <a:rPr lang="en-US" dirty="0"/>
              <a:t>Hue indicates how similar a color is to red, green, or blue</a:t>
            </a:r>
          </a:p>
          <a:p>
            <a:pPr lvl="1"/>
            <a:r>
              <a:rPr lang="en-US" dirty="0"/>
              <a:t>Saturation refers to intensity/purity of a color</a:t>
            </a:r>
          </a:p>
          <a:p>
            <a:pPr lvl="1"/>
            <a:r>
              <a:rPr lang="en-US" dirty="0"/>
              <a:t>Value represents the maximum value of the RGB components</a:t>
            </a:r>
          </a:p>
          <a:p>
            <a:r>
              <a:rPr lang="en-US" dirty="0"/>
              <a:t>Could now compare three image kernels across multiple color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6AFEE9-74DA-4A35-B09B-8468E1629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92F0B1F-B354-408D-A8F9-DD0EA0C659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81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257"/>
    </mc:Choice>
    <mc:Fallback>
      <p:transition spd="slow" advTm="49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C5CE3FB-B758-4DB2-82E4-DE84BD35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Implementation </a:t>
            </a:r>
            <a:r>
              <a:rPr lang="en-US" dirty="0"/>
              <a:t>-</a:t>
            </a:r>
            <a:r>
              <a:rPr lang="en-US" sz="3200" dirty="0"/>
              <a:t> HSV (cont.)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6AFEE9-74DA-4A35-B09B-8468E1629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DA7A3-EF4E-4773-B61F-D248811A78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286482"/>
            <a:ext cx="3121816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F57041-C003-4529-8DBF-F580969766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151" y="1286482"/>
            <a:ext cx="3121817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920A5F-49A0-414D-914F-E20F0E2EEF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3663922"/>
            <a:ext cx="3121816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D6EF9C-5538-4675-99DE-0431DDAFE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149" y="3663922"/>
            <a:ext cx="3121816" cy="237744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A2AEAD-50E1-4174-A776-59A63D9495C7}"/>
              </a:ext>
            </a:extLst>
          </p:cNvPr>
          <p:cNvSpPr txBox="1"/>
          <p:nvPr/>
        </p:nvSpPr>
        <p:spPr>
          <a:xfrm>
            <a:off x="1353000" y="6041362"/>
            <a:ext cx="4892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3 – Test Image (TL), Hue (TR), Saturation (BL), and Value (BR)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3AFF70FE-592A-4AD6-A6E0-E17E19593A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15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652"/>
    </mc:Choice>
    <mc:Fallback>
      <p:transition spd="slow" advTm="98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C5CE3FB-B758-4DB2-82E4-DE84BD35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Analysis - Grayscale vs HSV (Prewitt)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AECF1D-907F-47A6-B515-AC9ED7BF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7F2DD7-4404-4433-A605-ED1A609101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1286482"/>
            <a:ext cx="3121816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F38EF2-91B3-4D6B-8A27-2FB9544ABCA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148" y="1286482"/>
            <a:ext cx="3121816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4218CA9-46E8-41B6-973F-EFE0A838621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1" y="3663922"/>
            <a:ext cx="3121816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0EFCDE-6EE0-4E7A-97BE-8B0D045C04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146" y="3663922"/>
            <a:ext cx="3121816" cy="237744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E460849-7BC2-479A-8A14-CC5ED4C273ED}"/>
              </a:ext>
            </a:extLst>
          </p:cNvPr>
          <p:cNvSpPr txBox="1"/>
          <p:nvPr/>
        </p:nvSpPr>
        <p:spPr>
          <a:xfrm>
            <a:off x="1409357" y="6041362"/>
            <a:ext cx="4779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4 – Grayscale (TL), Hue (TR), Saturation (BL), and Value (BR)</a:t>
            </a:r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12BF1E7E-F42E-47DA-9B8B-B407AC76C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962" y="1293828"/>
            <a:ext cx="3489863" cy="4747534"/>
          </a:xfrm>
        </p:spPr>
        <p:txBody>
          <a:bodyPr/>
          <a:lstStyle/>
          <a:p>
            <a:r>
              <a:rPr lang="en-US" dirty="0"/>
              <a:t>Grayscale and Value output highlight less distinct edges</a:t>
            </a:r>
          </a:p>
          <a:p>
            <a:pPr lvl="1"/>
            <a:r>
              <a:rPr lang="en-US" dirty="0"/>
              <a:t>Ex. Feathers</a:t>
            </a:r>
          </a:p>
          <a:p>
            <a:r>
              <a:rPr lang="en-US" dirty="0"/>
              <a:t>Hue output seems to focus on just the birds</a:t>
            </a:r>
          </a:p>
          <a:p>
            <a:pPr lvl="1"/>
            <a:r>
              <a:rPr lang="en-US" dirty="0"/>
              <a:t>Could be useful for object recognition algorithms</a:t>
            </a:r>
          </a:p>
          <a:p>
            <a:r>
              <a:rPr lang="en-US" dirty="0"/>
              <a:t>Saturation output has concentrated intensity around the eyes and beaks</a:t>
            </a:r>
          </a:p>
          <a:p>
            <a:pPr lvl="1"/>
            <a:r>
              <a:rPr lang="en-US" dirty="0"/>
              <a:t>Could be useful for facial recognition algorithms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2DE62895-BBFF-4984-AF58-BBA167DA4C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97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304"/>
    </mc:Choice>
    <mc:Fallback>
      <p:transition spd="slow" advTm="110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C5CE3FB-B758-4DB2-82E4-DE84BD35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Analysis - Grayscale vs HSV (Roberts)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AECF1D-907F-47A6-B515-AC9ED7BF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460849-7BC2-479A-8A14-CC5ED4C273ED}"/>
              </a:ext>
            </a:extLst>
          </p:cNvPr>
          <p:cNvSpPr txBox="1"/>
          <p:nvPr/>
        </p:nvSpPr>
        <p:spPr>
          <a:xfrm>
            <a:off x="1409357" y="6041362"/>
            <a:ext cx="4779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5 – Grayscale (TL), Hue (TR), Saturation (BL), and Value (BR)</a:t>
            </a:r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12BF1E7E-F42E-47DA-9B8B-B407AC76C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962" y="1293828"/>
            <a:ext cx="3489863" cy="4747534"/>
          </a:xfrm>
        </p:spPr>
        <p:txBody>
          <a:bodyPr/>
          <a:lstStyle/>
          <a:p>
            <a:r>
              <a:rPr lang="en-US" dirty="0"/>
              <a:t>Grayscale and HSV comparisons match those made in the Prewitt section</a:t>
            </a:r>
          </a:p>
          <a:p>
            <a:r>
              <a:rPr lang="en-US" dirty="0"/>
              <a:t>Comparison to Prewitt output</a:t>
            </a:r>
          </a:p>
          <a:p>
            <a:pPr lvl="1"/>
            <a:r>
              <a:rPr lang="en-US" dirty="0"/>
              <a:t>Seems to do a better job at highlighting just the birds in the image</a:t>
            </a:r>
          </a:p>
          <a:p>
            <a:pPr lvl="1"/>
            <a:r>
              <a:rPr lang="en-US" dirty="0"/>
              <a:t>Appears to be less noisy, but features are less distinguishable (dark)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242ACE-D575-47A7-937C-76FE100688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0" y="1293828"/>
            <a:ext cx="3121816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A2F3376-4523-44C6-BD9D-0A6CA9CE70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145" y="1293828"/>
            <a:ext cx="3121816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9A8E2B-E4A5-48EE-923F-0B7060B234F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29" y="3663922"/>
            <a:ext cx="3121816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E871C0B-E465-44FF-85C3-5C4B05843B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143" y="3663922"/>
            <a:ext cx="3121816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A7D2E57-47A8-4B43-974A-7EA3A319DE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84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698"/>
    </mc:Choice>
    <mc:Fallback>
      <p:transition spd="slow" advTm="101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C5CE3FB-B758-4DB2-82E4-DE84BD35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Analysis - Grayscale vs HSV (Sobel)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AECF1D-907F-47A6-B515-AC9ED7BF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460849-7BC2-479A-8A14-CC5ED4C273ED}"/>
              </a:ext>
            </a:extLst>
          </p:cNvPr>
          <p:cNvSpPr txBox="1"/>
          <p:nvPr/>
        </p:nvSpPr>
        <p:spPr>
          <a:xfrm>
            <a:off x="1409357" y="6041362"/>
            <a:ext cx="4779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6 – Grayscale (TL), Hue (TR), Saturation (BL), and Value (BR)</a:t>
            </a:r>
          </a:p>
        </p:txBody>
      </p:sp>
      <p:sp>
        <p:nvSpPr>
          <p:cNvPr id="17" name="Content Placeholder 11">
            <a:extLst>
              <a:ext uri="{FF2B5EF4-FFF2-40B4-BE49-F238E27FC236}">
                <a16:creationId xmlns:a16="http://schemas.microsoft.com/office/drawing/2014/main" id="{12BF1E7E-F42E-47DA-9B8B-B407AC76C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962" y="1293828"/>
            <a:ext cx="3489863" cy="4747534"/>
          </a:xfrm>
        </p:spPr>
        <p:txBody>
          <a:bodyPr/>
          <a:lstStyle/>
          <a:p>
            <a:r>
              <a:rPr lang="en-US" dirty="0"/>
              <a:t>Grayscale and HSV comparisons match those made in the Prewitt section</a:t>
            </a:r>
          </a:p>
          <a:p>
            <a:r>
              <a:rPr lang="en-US" dirty="0"/>
              <a:t>Comparison to Prewitt and Roberts output</a:t>
            </a:r>
          </a:p>
          <a:p>
            <a:pPr lvl="1"/>
            <a:r>
              <a:rPr lang="en-US" dirty="0"/>
              <a:t>Seems to do a better job at finding the diagonal edges in the image</a:t>
            </a:r>
          </a:p>
          <a:p>
            <a:pPr lvl="1"/>
            <a:r>
              <a:rPr lang="en-US" dirty="0"/>
              <a:t>Noisier than Prewitt and Roberts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BDE669-58AE-45AB-B2C6-BE5B73E0B0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26" y="1293828"/>
            <a:ext cx="3121816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F93DA0-1A14-4206-9B22-D37C86F60FC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141" y="1293828"/>
            <a:ext cx="3121816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2C7898-4B2B-4568-89A0-279A2F5492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22" y="3671268"/>
            <a:ext cx="3121816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0E3285-19FA-4EAD-B70B-D35737C62AF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135" y="3667595"/>
            <a:ext cx="3121816" cy="23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1F9E444-CD3A-44AE-BDC1-6A17379B3A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466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63"/>
    </mc:Choice>
    <mc:Fallback>
      <p:transition spd="slow" advTm="62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A0751-884F-4812-BA1E-7889CDC7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- Timing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910F8-B88C-479F-B469-B28426B3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D210714-6C08-47FE-8D11-93E223D865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17710"/>
              </p:ext>
            </p:extLst>
          </p:nvPr>
        </p:nvGraphicFramePr>
        <p:xfrm>
          <a:off x="1720321" y="1930400"/>
          <a:ext cx="6510694" cy="22891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0628">
                  <a:extLst>
                    <a:ext uri="{9D8B030D-6E8A-4147-A177-3AD203B41FA5}">
                      <a16:colId xmlns:a16="http://schemas.microsoft.com/office/drawing/2014/main" val="4245961514"/>
                    </a:ext>
                  </a:extLst>
                </a:gridCol>
                <a:gridCol w="1953349">
                  <a:extLst>
                    <a:ext uri="{9D8B030D-6E8A-4147-A177-3AD203B41FA5}">
                      <a16:colId xmlns:a16="http://schemas.microsoft.com/office/drawing/2014/main" val="1372281968"/>
                    </a:ext>
                  </a:extLst>
                </a:gridCol>
                <a:gridCol w="1034473">
                  <a:extLst>
                    <a:ext uri="{9D8B030D-6E8A-4147-A177-3AD203B41FA5}">
                      <a16:colId xmlns:a16="http://schemas.microsoft.com/office/drawing/2014/main" val="3234517031"/>
                    </a:ext>
                  </a:extLst>
                </a:gridCol>
                <a:gridCol w="1081616">
                  <a:extLst>
                    <a:ext uri="{9D8B030D-6E8A-4147-A177-3AD203B41FA5}">
                      <a16:colId xmlns:a16="http://schemas.microsoft.com/office/drawing/2014/main" val="3340866313"/>
                    </a:ext>
                  </a:extLst>
                </a:gridCol>
                <a:gridCol w="1220628">
                  <a:extLst>
                    <a:ext uri="{9D8B030D-6E8A-4147-A177-3AD203B41FA5}">
                      <a16:colId xmlns:a16="http://schemas.microsoft.com/office/drawing/2014/main" val="2955757052"/>
                    </a:ext>
                  </a:extLst>
                </a:gridCol>
              </a:tblGrid>
              <a:tr h="22653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Image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Image Dimensions (total pixels)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CPU Execution Times (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ms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GPU Execution Times (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effectLst/>
                        </a:rPr>
                        <a:t>ms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323041"/>
                  </a:ext>
                </a:extLst>
              </a:tr>
              <a:tr h="4768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Global Memory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Shared Memory</a:t>
                      </a:r>
                      <a:endParaRPr lang="en-US" sz="11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3386586"/>
                  </a:ext>
                </a:extLst>
              </a:tr>
              <a:tr h="2265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mountains.jpg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500 x 348 (174,000)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6.3000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0.4530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0.4285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86592"/>
                  </a:ext>
                </a:extLst>
              </a:tr>
              <a:tr h="2265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lena.png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C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512 x 512 (262,144)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9.6186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0.5202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0.4687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0813001"/>
                  </a:ext>
                </a:extLst>
              </a:tr>
              <a:tr h="2265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birds.jpg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700 x 533 (373,100)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15.9758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0.6813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0.5651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1313975"/>
                  </a:ext>
                </a:extLst>
              </a:tr>
              <a:tr h="2265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church.jpg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C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1024 x 768 (786,432)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28.9552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1.0745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0.8162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5814555"/>
                  </a:ext>
                </a:extLst>
              </a:tr>
              <a:tr h="2265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pisa.jpg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1600 x 900 (1,440,000)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52.4860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1.5420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1.2809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724573"/>
                  </a:ext>
                </a:extLst>
              </a:tr>
              <a:tr h="2265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valley.jpg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EC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2560 x 1440 (3,686,400)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135.4677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3.0519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2.0822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935178"/>
                  </a:ext>
                </a:extLst>
              </a:tr>
              <a:tr h="22653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effectLst/>
                        </a:rPr>
                        <a:t>town.jpg</a:t>
                      </a:r>
                      <a:endParaRPr lang="en-US" sz="11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6F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3840 x 2160 (8,294,400)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306.9337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7.9471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5.11236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36472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0EEB11C-BFBA-4E6F-8B15-F1D0C31D1712}"/>
              </a:ext>
            </a:extLst>
          </p:cNvPr>
          <p:cNvSpPr txBox="1"/>
          <p:nvPr/>
        </p:nvSpPr>
        <p:spPr>
          <a:xfrm>
            <a:off x="4040636" y="4219579"/>
            <a:ext cx="1870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7 – Timing Results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3AAD1B6-16E2-43F7-9A66-A426E95D37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60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51"/>
    </mc:Choice>
    <mc:Fallback>
      <p:transition spd="slow" advTm="56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A0751-884F-4812-BA1E-7889CDC7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- Timing Results (cont.)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910F8-B88C-479F-B469-B28426B35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9EB0F-C80A-4642-9F28-ADB0DD58BAA4}"/>
              </a:ext>
            </a:extLst>
          </p:cNvPr>
          <p:cNvSpPr txBox="1"/>
          <p:nvPr/>
        </p:nvSpPr>
        <p:spPr>
          <a:xfrm>
            <a:off x="3489860" y="6360531"/>
            <a:ext cx="1870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8 – Timing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73B984-1695-4BF5-A264-26358330CC2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77334" y="1270000"/>
            <a:ext cx="7495116" cy="509053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9C6DBBF-A94B-4354-AF3F-E6BE237EED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19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22"/>
    </mc:Choice>
    <mc:Fallback>
      <p:transition spd="slow" advTm="40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A0751-884F-4812-BA1E-7889CDC7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134ED-3202-4D85-BC70-47FE23F70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GPU considerably faster than CPU at processing image data</a:t>
            </a:r>
          </a:p>
          <a:p>
            <a:pPr lvl="1"/>
            <a:r>
              <a:rPr lang="en-US" dirty="0"/>
              <a:t>Discrepancy grows substantially as image data size increases</a:t>
            </a:r>
          </a:p>
          <a:p>
            <a:pPr lvl="1"/>
            <a:r>
              <a:rPr lang="en-US" dirty="0"/>
              <a:t>CPU would have better results with multithreading support</a:t>
            </a:r>
          </a:p>
          <a:p>
            <a:r>
              <a:rPr lang="en-US" dirty="0"/>
              <a:t>Shared memory kernel outperformed global memory kernel</a:t>
            </a:r>
          </a:p>
          <a:p>
            <a:r>
              <a:rPr lang="en-US" dirty="0"/>
              <a:t>Pros and cons of each gradient operator made evident by RGB/grayscale and HSV color model output</a:t>
            </a:r>
          </a:p>
          <a:p>
            <a:r>
              <a:rPr lang="en-US" dirty="0"/>
              <a:t>Possible project extensions and improvements</a:t>
            </a:r>
          </a:p>
          <a:p>
            <a:pPr lvl="1"/>
            <a:r>
              <a:rPr lang="en-US" dirty="0"/>
              <a:t>Implement additional edge detection algorithms, gradient operators, and color models</a:t>
            </a:r>
          </a:p>
          <a:p>
            <a:pPr lvl="1"/>
            <a:r>
              <a:rPr lang="en-US" dirty="0"/>
              <a:t>Utilize pixel thresholds to reduce noise in output</a:t>
            </a:r>
          </a:p>
          <a:p>
            <a:pPr lvl="1"/>
            <a:r>
              <a:rPr lang="en-US" dirty="0"/>
              <a:t>Analyze filtered image data further using object/pattern recognition algorithms</a:t>
            </a:r>
          </a:p>
          <a:p>
            <a:pPr lvl="1"/>
            <a:r>
              <a:rPr lang="en-US" dirty="0"/>
              <a:t>Utilize texture memory, NPP library, and/or different block sizes for potential GPU improvements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8CC1C-6EDB-44AC-B03B-4B846D32F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18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3FCD574-1086-48FF-8332-7F05F65560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51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707"/>
    </mc:Choice>
    <mc:Fallback>
      <p:transition spd="slow" advTm="246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A0751-884F-4812-BA1E-7889CDC7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134ED-3202-4D85-BC70-47FE23F70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Crane, Randy. A Simplified Approach to Image Processing: Classical and Modern Techniques in C. Prentice Hall PTR, 1997.</a:t>
            </a:r>
          </a:p>
          <a:p>
            <a:r>
              <a:rPr lang="en-US" dirty="0" err="1"/>
              <a:t>Kazemi</a:t>
            </a:r>
            <a:r>
              <a:rPr lang="en-US" dirty="0"/>
              <a:t>, </a:t>
            </a:r>
            <a:r>
              <a:rPr lang="en-US" dirty="0" err="1"/>
              <a:t>Hadi</a:t>
            </a:r>
            <a:r>
              <a:rPr lang="en-US" dirty="0"/>
              <a:t>. “Image Filtering.” Machine Learning Guru, 6 Feb. 2017, 15:52:07, machinelearninguru.com/</a:t>
            </a:r>
            <a:r>
              <a:rPr lang="en-US" dirty="0" err="1"/>
              <a:t>computer_vision</a:t>
            </a:r>
            <a:r>
              <a:rPr lang="en-US" dirty="0"/>
              <a:t>/basics/convolution/image_convolution_1.html.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425C2-1C7B-414D-A975-282F88CD4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2C18D88-951B-4153-B48B-9C0DE3BB75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34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07"/>
    </mc:Choice>
    <mc:Fallback>
      <p:transition spd="slow" advTm="7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3E6FA-0C5D-496A-84E9-52CE0644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A9BEA-9643-4F11-96B1-1C879D166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  <a:p>
            <a:r>
              <a:rPr lang="en-US" dirty="0"/>
              <a:t>Implementation</a:t>
            </a:r>
          </a:p>
          <a:p>
            <a:pPr lvl="1"/>
            <a:r>
              <a:rPr lang="en-US" dirty="0"/>
              <a:t>Convolution and Kernels</a:t>
            </a:r>
          </a:p>
          <a:p>
            <a:pPr lvl="1"/>
            <a:r>
              <a:rPr lang="en-US" dirty="0"/>
              <a:t>General Approach</a:t>
            </a:r>
          </a:p>
          <a:p>
            <a:pPr lvl="1"/>
            <a:r>
              <a:rPr lang="en-US" dirty="0"/>
              <a:t>CPU and GPU Approach</a:t>
            </a:r>
          </a:p>
          <a:p>
            <a:pPr lvl="1"/>
            <a:r>
              <a:rPr lang="en-US" dirty="0"/>
              <a:t>HSV</a:t>
            </a:r>
          </a:p>
          <a:p>
            <a:r>
              <a:rPr lang="en-US" dirty="0"/>
              <a:t>Analysis</a:t>
            </a:r>
          </a:p>
          <a:p>
            <a:pPr lvl="1"/>
            <a:r>
              <a:rPr lang="en-US" dirty="0"/>
              <a:t>Grayscale vs HSV</a:t>
            </a:r>
          </a:p>
          <a:p>
            <a:pPr lvl="1"/>
            <a:r>
              <a:rPr lang="en-US" dirty="0"/>
              <a:t>Timing Results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1AFC03-E5F2-4A56-882F-E6B8C313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2</a:t>
            </a:fld>
            <a:endParaRPr lang="en-US" dirty="0"/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C3AC33E1-D363-40FA-BC54-ED6BE22DF2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16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27"/>
    </mc:Choice>
    <mc:Fallback>
      <p:transition spd="slow" advTm="18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C5CE3FB-B758-4DB2-82E4-DE84BD35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Project Overview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DF86BE-E389-425F-A026-F48DEB5CB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Wanted to explore Image Processing</a:t>
            </a:r>
          </a:p>
          <a:p>
            <a:pPr lvl="1"/>
            <a:r>
              <a:rPr lang="en-US" dirty="0"/>
              <a:t>Deep and interesting field</a:t>
            </a:r>
          </a:p>
          <a:p>
            <a:pPr lvl="1"/>
            <a:r>
              <a:rPr lang="en-US" dirty="0"/>
              <a:t>Images can be broken down into blocks of data</a:t>
            </a:r>
          </a:p>
          <a:p>
            <a:pPr lvl="1"/>
            <a:r>
              <a:rPr lang="en-US" dirty="0"/>
              <a:t>Chose topic of Edge Detection to focus scope of project</a:t>
            </a:r>
          </a:p>
          <a:p>
            <a:r>
              <a:rPr lang="en-US" dirty="0"/>
              <a:t>What is Edge Detection?</a:t>
            </a:r>
          </a:p>
          <a:p>
            <a:pPr lvl="1"/>
            <a:r>
              <a:rPr lang="en-US" dirty="0"/>
              <a:t>Edge Detection produces image data that highlights edges in a picture</a:t>
            </a:r>
          </a:p>
          <a:p>
            <a:pPr lvl="1"/>
            <a:r>
              <a:rPr lang="en-US" dirty="0"/>
              <a:t>Useful for computer vision, object recognition, and photo editing software</a:t>
            </a:r>
          </a:p>
          <a:p>
            <a:r>
              <a:rPr lang="en-US" dirty="0"/>
              <a:t>How to perform Edge Detection?</a:t>
            </a:r>
          </a:p>
          <a:p>
            <a:pPr lvl="1"/>
            <a:r>
              <a:rPr lang="en-US" dirty="0"/>
              <a:t>Utilize convolution algorithm to filter image data in search of edges</a:t>
            </a:r>
          </a:p>
          <a:p>
            <a:r>
              <a:rPr lang="en-US" dirty="0"/>
              <a:t>What can I measure and analyze?</a:t>
            </a:r>
          </a:p>
          <a:p>
            <a:pPr lvl="1"/>
            <a:r>
              <a:rPr lang="en-US" dirty="0"/>
              <a:t>Compare CPU and GPU runtimes</a:t>
            </a:r>
          </a:p>
          <a:p>
            <a:pPr lvl="1"/>
            <a:r>
              <a:rPr lang="en-US" dirty="0"/>
              <a:t>Analyze image data produced by different filters (kernels)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EC08955-FFC9-4F65-B7AE-10298E884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3</a:t>
            </a:fld>
            <a:endParaRPr lang="en-US" dirty="0"/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E552F0E8-AE7F-496E-AFB8-9D3CA64BD5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39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033"/>
    </mc:Choice>
    <mc:Fallback>
      <p:transition spd="slow" advTm="108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C5CE3FB-B758-4DB2-82E4-DE84BD35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Implementation - Convolution and Kernels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DF86BE-E389-425F-A026-F48DEB5CB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Convolution is a common approach for filtering image data</a:t>
            </a:r>
          </a:p>
          <a:p>
            <a:pPr lvl="1"/>
            <a:r>
              <a:rPr lang="en-US" dirty="0"/>
              <a:t>Multiply pixel and neighbors with kernel values</a:t>
            </a:r>
          </a:p>
          <a:p>
            <a:pPr lvl="1"/>
            <a:r>
              <a:rPr lang="en-US" dirty="0"/>
              <a:t>Perform summation of multiplication results</a:t>
            </a:r>
          </a:p>
          <a:p>
            <a:pPr lvl="1"/>
            <a:r>
              <a:rPr lang="en-US" dirty="0"/>
              <a:t>Perform multiplication and summation for every pixel</a:t>
            </a:r>
          </a:p>
          <a:p>
            <a:r>
              <a:rPr lang="en-US" dirty="0"/>
              <a:t>Kernels represent weights that filter image data</a:t>
            </a:r>
          </a:p>
          <a:p>
            <a:pPr lvl="1"/>
            <a:r>
              <a:rPr lang="en-US" dirty="0"/>
              <a:t>Also known as convolution matrices, masks, or filters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7D255E-BFAA-47C3-8F5B-2BD0552A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4</a:t>
            </a:fld>
            <a:endParaRPr 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931776E2-B3D9-4E16-B327-283A599886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97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19"/>
    </mc:Choice>
    <mc:Fallback>
      <p:transition spd="slow" advTm="70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C5CE3FB-B758-4DB2-82E4-DE84BD35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Implementation - Convolution and Kernels (cont.)</a:t>
            </a:r>
          </a:p>
        </p:txBody>
      </p:sp>
      <p:pic>
        <p:nvPicPr>
          <p:cNvPr id="4" name="Picture 3" descr="http://machinelearninguru.com/_images/topics/computer_vision/basics/convolution/1.JPG">
            <a:extLst>
              <a:ext uri="{FF2B5EF4-FFF2-40B4-BE49-F238E27FC236}">
                <a16:creationId xmlns:a16="http://schemas.microsoft.com/office/drawing/2014/main" id="{E8DACBB0-B03D-40FE-BD87-76F08921803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410" y="1930400"/>
            <a:ext cx="6558516" cy="43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07279A-2E02-402E-BBC8-8898B02C8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F9C35B-1953-42B4-9B17-57186EF1F25A}"/>
              </a:ext>
            </a:extLst>
          </p:cNvPr>
          <p:cNvSpPr txBox="1"/>
          <p:nvPr/>
        </p:nvSpPr>
        <p:spPr>
          <a:xfrm>
            <a:off x="3468684" y="6248400"/>
            <a:ext cx="3013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1 – Convolution (</a:t>
            </a:r>
            <a:r>
              <a:rPr lang="en-US" sz="1200" dirty="0" err="1"/>
              <a:t>Kazemi</a:t>
            </a:r>
            <a:r>
              <a:rPr lang="en-US" sz="1200" dirty="0"/>
              <a:t>, Figure 3)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F47186F-DB02-4F80-AE7F-847F85A4CA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57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49"/>
    </mc:Choice>
    <mc:Fallback>
      <p:transition spd="slow" advTm="60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C5CE3FB-B758-4DB2-82E4-DE84BD35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Implementation - Convolution and Kernels (cont.)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C6DF86BE-E389-425F-A026-F48DEB5CBA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Chose three gradient operators to compare: Prewitt, Roberts, and Sobel</a:t>
                </a:r>
              </a:p>
              <a:p>
                <a:pPr lvl="1"/>
                <a:r>
                  <a:rPr lang="en-US" dirty="0"/>
                  <a:t>Two specialized kernels for finding horizontal or vertical edges</a:t>
                </a:r>
              </a:p>
              <a:p>
                <a:pPr lvl="1"/>
                <a:r>
                  <a:rPr lang="en-US" dirty="0"/>
                  <a:t>Calculate magnitude of convolution results for edge intensity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𝑃𝑟𝑒𝑤𝑖𝑡𝑡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𝑟𝑜𝑤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𝑃𝑟𝑒𝑤𝑖𝑡𝑡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𝑅𝑜𝑏𝑒𝑟𝑡𝑠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𝑟𝑜𝑤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𝑅𝑜𝑏𝑒𝑟𝑡𝑠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𝑆𝑜𝑏𝑒𝑙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𝑟𝑜𝑤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𝑆𝑜𝑏𝑒𝑙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C6DF86BE-E389-425F-A026-F48DEB5CBA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42" t="-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747F6F-4B78-4569-B9F0-113F37A61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A7F6F24-25C3-439D-A914-494E8E894F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65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223"/>
    </mc:Choice>
    <mc:Fallback>
      <p:transition spd="slow" advTm="81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C5CE3FB-B758-4DB2-82E4-DE84BD35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Implementation - General Approach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DF86BE-E389-425F-A026-F48DEB5CB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Structure of file formats varies</a:t>
            </a:r>
          </a:p>
          <a:p>
            <a:pPr lvl="1"/>
            <a:r>
              <a:rPr lang="en-US" dirty="0"/>
              <a:t>Different file header structures</a:t>
            </a:r>
          </a:p>
          <a:p>
            <a:pPr lvl="1"/>
            <a:r>
              <a:rPr lang="en-US" dirty="0"/>
              <a:t>1 to N channels of values per pixel represented by different bit depths</a:t>
            </a:r>
          </a:p>
          <a:p>
            <a:r>
              <a:rPr lang="en-US" dirty="0"/>
              <a:t>Decided to use </a:t>
            </a:r>
            <a:r>
              <a:rPr lang="en-US" dirty="0" err="1"/>
              <a:t>FreeImage</a:t>
            </a:r>
            <a:r>
              <a:rPr lang="en-US" dirty="0"/>
              <a:t> library</a:t>
            </a:r>
          </a:p>
          <a:p>
            <a:pPr lvl="1"/>
            <a:r>
              <a:rPr lang="en-US" dirty="0"/>
              <a:t>Open-source library specializing in read/writing image files</a:t>
            </a:r>
          </a:p>
          <a:p>
            <a:pPr lvl="1"/>
            <a:r>
              <a:rPr lang="en-US" dirty="0"/>
              <a:t>Wrote utility methods to interface with library</a:t>
            </a:r>
          </a:p>
          <a:p>
            <a:r>
              <a:rPr lang="en-US" dirty="0"/>
              <a:t>Focused on how to convolve grayscale vs color images</a:t>
            </a:r>
          </a:p>
          <a:p>
            <a:pPr lvl="1"/>
            <a:r>
              <a:rPr lang="en-US" dirty="0"/>
              <a:t>Iterate over grayscale data and convolve with image kernels</a:t>
            </a:r>
          </a:p>
          <a:p>
            <a:pPr lvl="1"/>
            <a:r>
              <a:rPr lang="en-US" dirty="0"/>
              <a:t>Converted color images to grayscale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DA1C2-5D95-41DE-A654-E4CE85452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7</a:t>
            </a:fld>
            <a:endParaRPr lang="en-US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EC3DEBE-0DBF-42EE-A8DE-5B4518B2CD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27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020"/>
    </mc:Choice>
    <mc:Fallback>
      <p:transition spd="slow" advTm="124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C5CE3FB-B758-4DB2-82E4-DE84BD35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Implementation - General Approach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67132-4F40-42CB-B293-52AC29C10E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15" y="1930400"/>
            <a:ext cx="4802253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B95912-91AC-4D51-BEAA-85915DE9E4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1930400"/>
            <a:ext cx="4816707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8F1A86-6EEB-4E5C-A87A-3AE4E51E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746824-E059-4BCE-A259-4E9FCE980799}"/>
              </a:ext>
            </a:extLst>
          </p:cNvPr>
          <p:cNvSpPr txBox="1"/>
          <p:nvPr/>
        </p:nvSpPr>
        <p:spPr>
          <a:xfrm>
            <a:off x="3661590" y="5588000"/>
            <a:ext cx="2628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2 – Test Image and Grayscale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567F79A5-8C5A-4DBC-9634-DD2152127D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13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20"/>
    </mc:Choice>
    <mc:Fallback>
      <p:transition spd="slow" advTm="32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C5CE3FB-B758-4DB2-82E4-DE84BD35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Implementation - CPU Approach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6DF86BE-E389-425F-A026-F48DEB5CB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Nested for loop iterates over rows and columns of image data</a:t>
            </a:r>
          </a:p>
          <a:p>
            <a:pPr lvl="1"/>
            <a:r>
              <a:rPr lang="en-US" dirty="0"/>
              <a:t>Skipped outermost rows/columns to avoid boundary issues</a:t>
            </a:r>
          </a:p>
          <a:p>
            <a:pPr lvl="1"/>
            <a:r>
              <a:rPr lang="en-US" dirty="0"/>
              <a:t>Apply gradient operator to each pixel and it’s neighbors</a:t>
            </a:r>
          </a:p>
          <a:p>
            <a:pPr lvl="1"/>
            <a:r>
              <a:rPr lang="en-US" dirty="0"/>
              <a:t>Calculate magnitude of row and column convolution results</a:t>
            </a:r>
          </a:p>
          <a:p>
            <a:r>
              <a:rPr lang="en-US" dirty="0"/>
              <a:t>Repeat for all three gradient operators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6AFEE9-74DA-4A35-B09B-8468E1629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4A1C9F1-33A5-4894-B5BC-2180C346EB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54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039"/>
    </mc:Choice>
    <mc:Fallback>
      <p:transition spd="slow" advTm="59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702</TotalTime>
  <Words>1093</Words>
  <Application>Microsoft Office PowerPoint</Application>
  <PresentationFormat>Widescreen</PresentationFormat>
  <Paragraphs>196</Paragraphs>
  <Slides>19</Slides>
  <Notes>18</Notes>
  <HiddenSlides>0</HiddenSlides>
  <MMClips>19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Trebuchet MS</vt:lpstr>
      <vt:lpstr>Wingdings 3</vt:lpstr>
      <vt:lpstr>Facet</vt:lpstr>
      <vt:lpstr>Edge Detection on the CPU and GPU</vt:lpstr>
      <vt:lpstr>Agenda</vt:lpstr>
      <vt:lpstr>Project Overview</vt:lpstr>
      <vt:lpstr>Implementation - Convolution and Kernels</vt:lpstr>
      <vt:lpstr>Implementation - Convolution and Kernels (cont.)</vt:lpstr>
      <vt:lpstr>Implementation - Convolution and Kernels (cont.)</vt:lpstr>
      <vt:lpstr>Implementation - General Approach</vt:lpstr>
      <vt:lpstr>Implementation - General Approach (cont.)</vt:lpstr>
      <vt:lpstr>Implementation - CPU Approach</vt:lpstr>
      <vt:lpstr>Implementation - GPU Approach</vt:lpstr>
      <vt:lpstr>Implementation - HSV</vt:lpstr>
      <vt:lpstr>Implementation - HSV (cont.)</vt:lpstr>
      <vt:lpstr>Analysis - Grayscale vs HSV (Prewitt)</vt:lpstr>
      <vt:lpstr>Analysis - Grayscale vs HSV (Roberts)</vt:lpstr>
      <vt:lpstr>Analysis - Grayscale vs HSV (Sobel)</vt:lpstr>
      <vt:lpstr>Analysis - Timing Results</vt:lpstr>
      <vt:lpstr>Analysis - Timing Results (cont.)</vt:lpstr>
      <vt:lpstr>Conclusion</vt:lpstr>
      <vt:lpstr>Works Cited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Miles Gapcynski</dc:creator>
  <cp:lastModifiedBy>Miles Gapcynski</cp:lastModifiedBy>
  <cp:revision>409</cp:revision>
  <dcterms:created xsi:type="dcterms:W3CDTF">2018-12-09T20:43:24Z</dcterms:created>
  <dcterms:modified xsi:type="dcterms:W3CDTF">2018-12-10T20:09:02Z</dcterms:modified>
</cp:coreProperties>
</file>